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6" r:id="rId2"/>
    <p:sldId id="303" r:id="rId3"/>
    <p:sldId id="297" r:id="rId4"/>
    <p:sldId id="298" r:id="rId5"/>
    <p:sldId id="299" r:id="rId6"/>
    <p:sldId id="300" r:id="rId7"/>
    <p:sldId id="301" r:id="rId8"/>
    <p:sldId id="302" r:id="rId9"/>
    <p:sldId id="304" r:id="rId10"/>
    <p:sldId id="305" r:id="rId11"/>
    <p:sldId id="306" r:id="rId12"/>
    <p:sldId id="307" r:id="rId13"/>
    <p:sldId id="308" r:id="rId14"/>
    <p:sldId id="309" r:id="rId15"/>
    <p:sldId id="310" r:id="rId16"/>
  </p:sldIdLst>
  <p:sldSz cx="12192000" cy="6858000"/>
  <p:notesSz cx="6858000" cy="9947275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818" y="1243409"/>
            <a:ext cx="5968365" cy="335720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8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55120" y="498157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</a:rPr>
              <a:t>认知我的大学</a:t>
            </a:r>
          </a:p>
        </p:txBody>
      </p:sp>
      <p:sp>
        <p:nvSpPr>
          <p:cNvPr id="16" name="graduation-diploma_68198"/>
          <p:cNvSpPr>
            <a:spLocks noChangeAspect="1"/>
          </p:cNvSpPr>
          <p:nvPr userDrawn="1"/>
        </p:nvSpPr>
        <p:spPr bwMode="auto">
          <a:xfrm>
            <a:off x="447119" y="396556"/>
            <a:ext cx="537028" cy="536156"/>
          </a:xfrm>
          <a:custGeom>
            <a:avLst/>
            <a:gdLst>
              <a:gd name="T0" fmla="*/ 5241 w 5385"/>
              <a:gd name="T1" fmla="*/ 3205 h 5385"/>
              <a:gd name="T2" fmla="*/ 2844 w 5385"/>
              <a:gd name="T3" fmla="*/ 1786 h 5385"/>
              <a:gd name="T4" fmla="*/ 2035 w 5385"/>
              <a:gd name="T5" fmla="*/ 11 h 5385"/>
              <a:gd name="T6" fmla="*/ 1629 w 5385"/>
              <a:gd name="T7" fmla="*/ 460 h 5385"/>
              <a:gd name="T8" fmla="*/ 1134 w 5385"/>
              <a:gd name="T9" fmla="*/ 334 h 5385"/>
              <a:gd name="T10" fmla="*/ 39 w 5385"/>
              <a:gd name="T11" fmla="*/ 1438 h 5385"/>
              <a:gd name="T12" fmla="*/ 217 w 5385"/>
              <a:gd name="T13" fmla="*/ 1968 h 5385"/>
              <a:gd name="T14" fmla="*/ 1465 w 5385"/>
              <a:gd name="T15" fmla="*/ 3050 h 5385"/>
              <a:gd name="T16" fmla="*/ 469 w 5385"/>
              <a:gd name="T17" fmla="*/ 3396 h 5385"/>
              <a:gd name="T18" fmla="*/ 768 w 5385"/>
              <a:gd name="T19" fmla="*/ 3702 h 5385"/>
              <a:gd name="T20" fmla="*/ 441 w 5385"/>
              <a:gd name="T21" fmla="*/ 4092 h 5385"/>
              <a:gd name="T22" fmla="*/ 522 w 5385"/>
              <a:gd name="T23" fmla="*/ 4150 h 5385"/>
              <a:gd name="T24" fmla="*/ 1235 w 5385"/>
              <a:gd name="T25" fmla="*/ 4863 h 5385"/>
              <a:gd name="T26" fmla="*/ 1293 w 5385"/>
              <a:gd name="T27" fmla="*/ 4944 h 5385"/>
              <a:gd name="T28" fmla="*/ 1683 w 5385"/>
              <a:gd name="T29" fmla="*/ 4617 h 5385"/>
              <a:gd name="T30" fmla="*/ 1989 w 5385"/>
              <a:gd name="T31" fmla="*/ 4916 h 5385"/>
              <a:gd name="T32" fmla="*/ 2335 w 5385"/>
              <a:gd name="T33" fmla="*/ 3920 h 5385"/>
              <a:gd name="T34" fmla="*/ 3417 w 5385"/>
              <a:gd name="T35" fmla="*/ 5168 h 5385"/>
              <a:gd name="T36" fmla="*/ 3946 w 5385"/>
              <a:gd name="T37" fmla="*/ 5346 h 5385"/>
              <a:gd name="T38" fmla="*/ 5051 w 5385"/>
              <a:gd name="T39" fmla="*/ 4251 h 5385"/>
              <a:gd name="T40" fmla="*/ 5292 w 5385"/>
              <a:gd name="T41" fmla="*/ 3528 h 5385"/>
              <a:gd name="T42" fmla="*/ 1948 w 5385"/>
              <a:gd name="T43" fmla="*/ 620 h 5385"/>
              <a:gd name="T44" fmla="*/ 1870 w 5385"/>
              <a:gd name="T45" fmla="*/ 747 h 5385"/>
              <a:gd name="T46" fmla="*/ 1776 w 5385"/>
              <a:gd name="T47" fmla="*/ 2855 h 5385"/>
              <a:gd name="T48" fmla="*/ 438 w 5385"/>
              <a:gd name="T49" fmla="*/ 1689 h 5385"/>
              <a:gd name="T50" fmla="*/ 1231 w 5385"/>
              <a:gd name="T51" fmla="*/ 676 h 5385"/>
              <a:gd name="T52" fmla="*/ 1488 w 5385"/>
              <a:gd name="T53" fmla="*/ 841 h 5385"/>
              <a:gd name="T54" fmla="*/ 2564 w 5385"/>
              <a:gd name="T55" fmla="*/ 2067 h 5385"/>
              <a:gd name="T56" fmla="*/ 4709 w 5385"/>
              <a:gd name="T57" fmla="*/ 4154 h 5385"/>
              <a:gd name="T58" fmla="*/ 3696 w 5385"/>
              <a:gd name="T59" fmla="*/ 4947 h 5385"/>
              <a:gd name="T60" fmla="*/ 2530 w 5385"/>
              <a:gd name="T61" fmla="*/ 3609 h 5385"/>
              <a:gd name="T62" fmla="*/ 4477 w 5385"/>
              <a:gd name="T63" fmla="*/ 3843 h 5385"/>
              <a:gd name="T64" fmla="*/ 4648 w 5385"/>
              <a:gd name="T65" fmla="*/ 3981 h 5385"/>
              <a:gd name="T66" fmla="*/ 4709 w 5385"/>
              <a:gd name="T67" fmla="*/ 4154 h 5385"/>
              <a:gd name="T68" fmla="*/ 4389 w 5385"/>
              <a:gd name="T69" fmla="*/ 3306 h 5385"/>
              <a:gd name="T70" fmla="*/ 4638 w 5385"/>
              <a:gd name="T71" fmla="*/ 3515 h 5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85" h="5385">
                <a:moveTo>
                  <a:pt x="5374" y="3350"/>
                </a:moveTo>
                <a:cubicBezTo>
                  <a:pt x="5363" y="3279"/>
                  <a:pt x="5310" y="3222"/>
                  <a:pt x="5241" y="3205"/>
                </a:cubicBezTo>
                <a:cubicBezTo>
                  <a:pt x="5229" y="3202"/>
                  <a:pt x="4289" y="2966"/>
                  <a:pt x="3598" y="2541"/>
                </a:cubicBezTo>
                <a:lnTo>
                  <a:pt x="2844" y="1786"/>
                </a:lnTo>
                <a:cubicBezTo>
                  <a:pt x="2420" y="1096"/>
                  <a:pt x="2183" y="156"/>
                  <a:pt x="2180" y="144"/>
                </a:cubicBezTo>
                <a:cubicBezTo>
                  <a:pt x="2163" y="75"/>
                  <a:pt x="2106" y="22"/>
                  <a:pt x="2035" y="11"/>
                </a:cubicBezTo>
                <a:cubicBezTo>
                  <a:pt x="1965" y="0"/>
                  <a:pt x="1894" y="32"/>
                  <a:pt x="1857" y="93"/>
                </a:cubicBezTo>
                <a:lnTo>
                  <a:pt x="1629" y="460"/>
                </a:lnTo>
                <a:cubicBezTo>
                  <a:pt x="1500" y="344"/>
                  <a:pt x="1306" y="289"/>
                  <a:pt x="1147" y="331"/>
                </a:cubicBezTo>
                <a:lnTo>
                  <a:pt x="1134" y="334"/>
                </a:lnTo>
                <a:cubicBezTo>
                  <a:pt x="572" y="506"/>
                  <a:pt x="215" y="863"/>
                  <a:pt x="43" y="1425"/>
                </a:cubicBezTo>
                <a:lnTo>
                  <a:pt x="39" y="1438"/>
                </a:lnTo>
                <a:cubicBezTo>
                  <a:pt x="0" y="1614"/>
                  <a:pt x="58" y="1810"/>
                  <a:pt x="187" y="1940"/>
                </a:cubicBezTo>
                <a:cubicBezTo>
                  <a:pt x="197" y="1950"/>
                  <a:pt x="207" y="1959"/>
                  <a:pt x="217" y="1968"/>
                </a:cubicBezTo>
                <a:lnTo>
                  <a:pt x="221" y="1971"/>
                </a:lnTo>
                <a:cubicBezTo>
                  <a:pt x="649" y="2313"/>
                  <a:pt x="1065" y="2674"/>
                  <a:pt x="1465" y="3050"/>
                </a:cubicBezTo>
                <a:cubicBezTo>
                  <a:pt x="1107" y="3248"/>
                  <a:pt x="796" y="3347"/>
                  <a:pt x="558" y="3336"/>
                </a:cubicBezTo>
                <a:cubicBezTo>
                  <a:pt x="519" y="3334"/>
                  <a:pt x="482" y="3359"/>
                  <a:pt x="469" y="3396"/>
                </a:cubicBezTo>
                <a:cubicBezTo>
                  <a:pt x="456" y="3433"/>
                  <a:pt x="468" y="3475"/>
                  <a:pt x="499" y="3499"/>
                </a:cubicBezTo>
                <a:lnTo>
                  <a:pt x="768" y="3702"/>
                </a:lnTo>
                <a:lnTo>
                  <a:pt x="463" y="3994"/>
                </a:lnTo>
                <a:cubicBezTo>
                  <a:pt x="437" y="4020"/>
                  <a:pt x="428" y="4058"/>
                  <a:pt x="441" y="4092"/>
                </a:cubicBezTo>
                <a:cubicBezTo>
                  <a:pt x="446" y="4104"/>
                  <a:pt x="453" y="4115"/>
                  <a:pt x="462" y="4124"/>
                </a:cubicBezTo>
                <a:cubicBezTo>
                  <a:pt x="478" y="4139"/>
                  <a:pt x="499" y="4149"/>
                  <a:pt x="522" y="4150"/>
                </a:cubicBezTo>
                <a:cubicBezTo>
                  <a:pt x="791" y="4162"/>
                  <a:pt x="1087" y="4104"/>
                  <a:pt x="1407" y="3978"/>
                </a:cubicBezTo>
                <a:cubicBezTo>
                  <a:pt x="1280" y="4298"/>
                  <a:pt x="1223" y="4594"/>
                  <a:pt x="1235" y="4863"/>
                </a:cubicBezTo>
                <a:cubicBezTo>
                  <a:pt x="1236" y="4886"/>
                  <a:pt x="1245" y="4907"/>
                  <a:pt x="1261" y="4923"/>
                </a:cubicBezTo>
                <a:cubicBezTo>
                  <a:pt x="1270" y="4932"/>
                  <a:pt x="1281" y="4939"/>
                  <a:pt x="1293" y="4944"/>
                </a:cubicBezTo>
                <a:cubicBezTo>
                  <a:pt x="1327" y="4956"/>
                  <a:pt x="1365" y="4948"/>
                  <a:pt x="1390" y="4922"/>
                </a:cubicBezTo>
                <a:lnTo>
                  <a:pt x="1683" y="4617"/>
                </a:lnTo>
                <a:lnTo>
                  <a:pt x="1886" y="4885"/>
                </a:lnTo>
                <a:cubicBezTo>
                  <a:pt x="1910" y="4917"/>
                  <a:pt x="1952" y="4929"/>
                  <a:pt x="1989" y="4916"/>
                </a:cubicBezTo>
                <a:cubicBezTo>
                  <a:pt x="2026" y="4902"/>
                  <a:pt x="2050" y="4866"/>
                  <a:pt x="2049" y="4827"/>
                </a:cubicBezTo>
                <a:cubicBezTo>
                  <a:pt x="2038" y="4589"/>
                  <a:pt x="2137" y="4278"/>
                  <a:pt x="2335" y="3920"/>
                </a:cubicBezTo>
                <a:cubicBezTo>
                  <a:pt x="2711" y="4320"/>
                  <a:pt x="3072" y="4736"/>
                  <a:pt x="3414" y="5164"/>
                </a:cubicBezTo>
                <a:lnTo>
                  <a:pt x="3417" y="5168"/>
                </a:lnTo>
                <a:cubicBezTo>
                  <a:pt x="3426" y="5178"/>
                  <a:pt x="3435" y="5188"/>
                  <a:pt x="3445" y="5198"/>
                </a:cubicBezTo>
                <a:cubicBezTo>
                  <a:pt x="3574" y="5327"/>
                  <a:pt x="3771" y="5385"/>
                  <a:pt x="3946" y="5346"/>
                </a:cubicBezTo>
                <a:lnTo>
                  <a:pt x="3959" y="5342"/>
                </a:lnTo>
                <a:cubicBezTo>
                  <a:pt x="4522" y="5170"/>
                  <a:pt x="4879" y="4813"/>
                  <a:pt x="5051" y="4251"/>
                </a:cubicBezTo>
                <a:cubicBezTo>
                  <a:pt x="5051" y="4251"/>
                  <a:pt x="5145" y="3968"/>
                  <a:pt x="4925" y="3756"/>
                </a:cubicBezTo>
                <a:lnTo>
                  <a:pt x="5292" y="3528"/>
                </a:lnTo>
                <a:cubicBezTo>
                  <a:pt x="5353" y="3490"/>
                  <a:pt x="5385" y="3420"/>
                  <a:pt x="5374" y="3350"/>
                </a:cubicBezTo>
                <a:close/>
                <a:moveTo>
                  <a:pt x="1948" y="620"/>
                </a:moveTo>
                <a:cubicBezTo>
                  <a:pt x="1984" y="730"/>
                  <a:pt x="2027" y="858"/>
                  <a:pt x="2079" y="996"/>
                </a:cubicBezTo>
                <a:cubicBezTo>
                  <a:pt x="2008" y="914"/>
                  <a:pt x="1938" y="830"/>
                  <a:pt x="1870" y="747"/>
                </a:cubicBezTo>
                <a:lnTo>
                  <a:pt x="1948" y="620"/>
                </a:lnTo>
                <a:close/>
                <a:moveTo>
                  <a:pt x="1776" y="2855"/>
                </a:moveTo>
                <a:cubicBezTo>
                  <a:pt x="1350" y="2450"/>
                  <a:pt x="904" y="2062"/>
                  <a:pt x="445" y="1695"/>
                </a:cubicBezTo>
                <a:cubicBezTo>
                  <a:pt x="443" y="1693"/>
                  <a:pt x="441" y="1691"/>
                  <a:pt x="438" y="1689"/>
                </a:cubicBezTo>
                <a:cubicBezTo>
                  <a:pt x="397" y="1647"/>
                  <a:pt x="368" y="1577"/>
                  <a:pt x="385" y="1522"/>
                </a:cubicBezTo>
                <a:cubicBezTo>
                  <a:pt x="523" y="1076"/>
                  <a:pt x="785" y="815"/>
                  <a:pt x="1231" y="676"/>
                </a:cubicBezTo>
                <a:cubicBezTo>
                  <a:pt x="1281" y="659"/>
                  <a:pt x="1354" y="673"/>
                  <a:pt x="1404" y="737"/>
                </a:cubicBezTo>
                <a:cubicBezTo>
                  <a:pt x="1432" y="772"/>
                  <a:pt x="1460" y="807"/>
                  <a:pt x="1488" y="841"/>
                </a:cubicBezTo>
                <a:lnTo>
                  <a:pt x="1542" y="908"/>
                </a:lnTo>
                <a:cubicBezTo>
                  <a:pt x="1868" y="1306"/>
                  <a:pt x="2209" y="1694"/>
                  <a:pt x="2564" y="2067"/>
                </a:cubicBezTo>
                <a:lnTo>
                  <a:pt x="1776" y="2855"/>
                </a:lnTo>
                <a:close/>
                <a:moveTo>
                  <a:pt x="4709" y="4154"/>
                </a:moveTo>
                <a:cubicBezTo>
                  <a:pt x="4570" y="4600"/>
                  <a:pt x="4309" y="4862"/>
                  <a:pt x="3863" y="5000"/>
                </a:cubicBezTo>
                <a:cubicBezTo>
                  <a:pt x="3808" y="5012"/>
                  <a:pt x="3738" y="4988"/>
                  <a:pt x="3696" y="4947"/>
                </a:cubicBezTo>
                <a:cubicBezTo>
                  <a:pt x="3694" y="4944"/>
                  <a:pt x="3692" y="4942"/>
                  <a:pt x="3690" y="4939"/>
                </a:cubicBezTo>
                <a:cubicBezTo>
                  <a:pt x="3323" y="4481"/>
                  <a:pt x="2935" y="4035"/>
                  <a:pt x="2530" y="3609"/>
                </a:cubicBezTo>
                <a:lnTo>
                  <a:pt x="3318" y="2821"/>
                </a:lnTo>
                <a:cubicBezTo>
                  <a:pt x="3691" y="3176"/>
                  <a:pt x="4079" y="3517"/>
                  <a:pt x="4477" y="3843"/>
                </a:cubicBezTo>
                <a:lnTo>
                  <a:pt x="4543" y="3897"/>
                </a:lnTo>
                <a:cubicBezTo>
                  <a:pt x="4578" y="3925"/>
                  <a:pt x="4613" y="3953"/>
                  <a:pt x="4648" y="3981"/>
                </a:cubicBezTo>
                <a:cubicBezTo>
                  <a:pt x="4651" y="3983"/>
                  <a:pt x="4653" y="3985"/>
                  <a:pt x="4655" y="3988"/>
                </a:cubicBezTo>
                <a:cubicBezTo>
                  <a:pt x="4697" y="4029"/>
                  <a:pt x="4724" y="4101"/>
                  <a:pt x="4709" y="4154"/>
                </a:cubicBezTo>
                <a:close/>
                <a:moveTo>
                  <a:pt x="4638" y="3515"/>
                </a:moveTo>
                <a:cubicBezTo>
                  <a:pt x="4555" y="3446"/>
                  <a:pt x="4471" y="3377"/>
                  <a:pt x="4389" y="3306"/>
                </a:cubicBezTo>
                <a:cubicBezTo>
                  <a:pt x="4526" y="3358"/>
                  <a:pt x="4655" y="3401"/>
                  <a:pt x="4765" y="3437"/>
                </a:cubicBezTo>
                <a:lnTo>
                  <a:pt x="4638" y="35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1365" cy="6987540"/>
          </a:xfrm>
          <a:prstGeom prst="rect">
            <a:avLst/>
          </a:prstGeom>
        </p:spPr>
      </p:pic>
      <p:sp>
        <p:nvSpPr>
          <p:cNvPr id="11" name="文本框 19" descr="e7d195523061f1c0d318120d6aeaf1b6ccceb6ba3da59c0775C5DE19DDDEBC09ED96DBD9900D9848D623ECAD1D4904B78047D0015C22C8BE97228BE8B5BFF08FE7A3AE04126DA07312A96C0F69F9BAB7BA6E35FF2CBAE28C681303001EA44E5B8F22B91C17C3F06AF8E4B6873BC3126153246E4A023F43E85D498761B4ABD1749CB0B56E24278C675E447BB657AE8112"/>
          <p:cNvSpPr txBox="1"/>
          <p:nvPr>
            <p:custDataLst>
              <p:tags r:id="rId2"/>
            </p:custDataLst>
          </p:nvPr>
        </p:nvSpPr>
        <p:spPr>
          <a:xfrm>
            <a:off x="3829050" y="2404745"/>
            <a:ext cx="5689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9600" b="1" kern="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经验分享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DED9DE45-71B1-C605-70F9-D2B97EDE7A33}"/>
              </a:ext>
            </a:extLst>
          </p:cNvPr>
          <p:cNvSpPr/>
          <p:nvPr/>
        </p:nvSpPr>
        <p:spPr>
          <a:xfrm>
            <a:off x="10016614" y="1385567"/>
            <a:ext cx="1415844" cy="138634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596C29C3-806B-776F-741E-9B53DEC9E8A1}"/>
              </a:ext>
            </a:extLst>
          </p:cNvPr>
          <p:cNvSpPr/>
          <p:nvPr/>
        </p:nvSpPr>
        <p:spPr>
          <a:xfrm>
            <a:off x="8583294" y="4018673"/>
            <a:ext cx="1415844" cy="138634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0C91532A-1678-3D3A-D56C-B1B52FDF252A}"/>
              </a:ext>
            </a:extLst>
          </p:cNvPr>
          <p:cNvSpPr/>
          <p:nvPr/>
        </p:nvSpPr>
        <p:spPr>
          <a:xfrm>
            <a:off x="6889725" y="1822915"/>
            <a:ext cx="1415844" cy="138634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流程图: 接点 29">
            <a:extLst>
              <a:ext uri="{FF2B5EF4-FFF2-40B4-BE49-F238E27FC236}">
                <a16:creationId xmlns:a16="http://schemas.microsoft.com/office/drawing/2014/main" id="{7D961982-9225-3941-653D-6B39A691008A}"/>
              </a:ext>
            </a:extLst>
          </p:cNvPr>
          <p:cNvSpPr/>
          <p:nvPr/>
        </p:nvSpPr>
        <p:spPr>
          <a:xfrm>
            <a:off x="5371528" y="4502204"/>
            <a:ext cx="1415844" cy="138634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流程图: 接点 28">
            <a:extLst>
              <a:ext uri="{FF2B5EF4-FFF2-40B4-BE49-F238E27FC236}">
                <a16:creationId xmlns:a16="http://schemas.microsoft.com/office/drawing/2014/main" id="{BC09B2D6-7F75-6DD5-F2AB-70DEB9E62BFE}"/>
              </a:ext>
            </a:extLst>
          </p:cNvPr>
          <p:cNvSpPr/>
          <p:nvPr/>
        </p:nvSpPr>
        <p:spPr>
          <a:xfrm>
            <a:off x="3494252" y="2458492"/>
            <a:ext cx="1415844" cy="138634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流程图: 接点 27">
            <a:extLst>
              <a:ext uri="{FF2B5EF4-FFF2-40B4-BE49-F238E27FC236}">
                <a16:creationId xmlns:a16="http://schemas.microsoft.com/office/drawing/2014/main" id="{189E6C73-D183-77A0-F176-C834399D443D}"/>
              </a:ext>
            </a:extLst>
          </p:cNvPr>
          <p:cNvSpPr/>
          <p:nvPr/>
        </p:nvSpPr>
        <p:spPr>
          <a:xfrm>
            <a:off x="1855153" y="4863277"/>
            <a:ext cx="1415844" cy="138634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接点 26">
            <a:extLst>
              <a:ext uri="{FF2B5EF4-FFF2-40B4-BE49-F238E27FC236}">
                <a16:creationId xmlns:a16="http://schemas.microsoft.com/office/drawing/2014/main" id="{D0B7FBFA-CEBF-8827-CEF2-4CC75FD0BFC9}"/>
              </a:ext>
            </a:extLst>
          </p:cNvPr>
          <p:cNvSpPr/>
          <p:nvPr/>
        </p:nvSpPr>
        <p:spPr>
          <a:xfrm>
            <a:off x="329152" y="2956271"/>
            <a:ext cx="1415844" cy="1386348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06CD1E2-B33C-8DD7-CE40-7EE8DFEE3496}"/>
              </a:ext>
            </a:extLst>
          </p:cNvPr>
          <p:cNvSpPr/>
          <p:nvPr/>
        </p:nvSpPr>
        <p:spPr>
          <a:xfrm>
            <a:off x="191728" y="184355"/>
            <a:ext cx="1887794" cy="597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03 </a:t>
            </a:r>
            <a:r>
              <a:rPr lang="zh-CN" altLang="en-US" dirty="0">
                <a:solidFill>
                  <a:schemeClr val="tx1"/>
                </a:solidFill>
              </a:rPr>
              <a:t>考前准备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5F2AC64-9BE2-F68B-CD2A-D6A00677319D}"/>
              </a:ext>
            </a:extLst>
          </p:cNvPr>
          <p:cNvSpPr txBox="1"/>
          <p:nvPr/>
        </p:nvSpPr>
        <p:spPr>
          <a:xfrm>
            <a:off x="486697" y="134210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考研重要时间段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D37856E-D9FF-26FD-8451-EFB694DCCF22}"/>
              </a:ext>
            </a:extLst>
          </p:cNvPr>
          <p:cNvSpPr txBox="1"/>
          <p:nvPr/>
        </p:nvSpPr>
        <p:spPr>
          <a:xfrm>
            <a:off x="427702" y="3172392"/>
            <a:ext cx="1415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       7-9</a:t>
            </a:r>
            <a:r>
              <a:rPr lang="zh-CN" altLang="en-US" sz="1400" dirty="0"/>
              <a:t>月</a:t>
            </a:r>
            <a:endParaRPr lang="en-US" altLang="zh-CN" sz="1400" dirty="0"/>
          </a:p>
          <a:p>
            <a:r>
              <a:rPr lang="zh-CN" altLang="en-US" sz="1400" dirty="0"/>
              <a:t>考试大纲发布、目标院校招生简章公布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720F05-4715-3B04-246D-1F4E094698EE}"/>
              </a:ext>
            </a:extLst>
          </p:cNvPr>
          <p:cNvSpPr txBox="1"/>
          <p:nvPr/>
        </p:nvSpPr>
        <p:spPr>
          <a:xfrm>
            <a:off x="1902542" y="5294841"/>
            <a:ext cx="141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       9</a:t>
            </a:r>
            <a:r>
              <a:rPr lang="zh-CN" altLang="en-US" sz="1400" dirty="0"/>
              <a:t>月底</a:t>
            </a:r>
            <a:endParaRPr lang="en-US" altLang="zh-CN" sz="1400" dirty="0"/>
          </a:p>
          <a:p>
            <a:r>
              <a:rPr lang="zh-CN" altLang="en-US" sz="1400" dirty="0"/>
              <a:t>   考研预报名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1FA170-E0E0-3D51-5811-C7ED564CD4CB}"/>
              </a:ext>
            </a:extLst>
          </p:cNvPr>
          <p:cNvSpPr txBox="1"/>
          <p:nvPr/>
        </p:nvSpPr>
        <p:spPr>
          <a:xfrm>
            <a:off x="3517721" y="2910782"/>
            <a:ext cx="141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       10</a:t>
            </a:r>
            <a:r>
              <a:rPr lang="zh-CN" altLang="en-US" sz="1400" dirty="0"/>
              <a:t>月中</a:t>
            </a:r>
            <a:endParaRPr lang="en-US" altLang="zh-CN" sz="1400" dirty="0"/>
          </a:p>
          <a:p>
            <a:r>
              <a:rPr lang="zh-CN" altLang="en-US" sz="1400" dirty="0"/>
              <a:t>      考研报名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CFE6D4-724C-8D7D-C0FE-83E1495F66DA}"/>
              </a:ext>
            </a:extLst>
          </p:cNvPr>
          <p:cNvSpPr txBox="1"/>
          <p:nvPr/>
        </p:nvSpPr>
        <p:spPr>
          <a:xfrm>
            <a:off x="5388077" y="4933768"/>
            <a:ext cx="141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       11</a:t>
            </a:r>
            <a:r>
              <a:rPr lang="zh-CN" altLang="en-US" sz="1400" dirty="0"/>
              <a:t>月中</a:t>
            </a:r>
            <a:endParaRPr lang="en-US" altLang="zh-CN" sz="1400" dirty="0"/>
          </a:p>
          <a:p>
            <a:r>
              <a:rPr lang="zh-CN" altLang="en-US" sz="1400" dirty="0"/>
              <a:t>      网上确认！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8EF593-46BF-29B9-F693-01C8781D0EEC}"/>
              </a:ext>
            </a:extLst>
          </p:cNvPr>
          <p:cNvSpPr txBox="1"/>
          <p:nvPr/>
        </p:nvSpPr>
        <p:spPr>
          <a:xfrm>
            <a:off x="6889956" y="2254479"/>
            <a:ext cx="141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       12</a:t>
            </a:r>
            <a:r>
              <a:rPr lang="zh-CN" altLang="en-US" sz="1400" dirty="0"/>
              <a:t>月初</a:t>
            </a:r>
            <a:endParaRPr lang="en-US" altLang="zh-CN" sz="1400" dirty="0"/>
          </a:p>
          <a:p>
            <a:r>
              <a:rPr lang="zh-CN" altLang="en-US" sz="1400" dirty="0"/>
              <a:t>     打印准考证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32D9427-B28C-4D75-CC2E-8A2780A6FDF2}"/>
              </a:ext>
            </a:extLst>
          </p:cNvPr>
          <p:cNvSpPr txBox="1"/>
          <p:nvPr/>
        </p:nvSpPr>
        <p:spPr>
          <a:xfrm>
            <a:off x="8600768" y="4410548"/>
            <a:ext cx="141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       12</a:t>
            </a:r>
            <a:r>
              <a:rPr lang="zh-CN" altLang="en-US" sz="1400" dirty="0"/>
              <a:t>月底</a:t>
            </a:r>
            <a:endParaRPr lang="en-US" altLang="zh-CN" sz="1400" dirty="0"/>
          </a:p>
          <a:p>
            <a:r>
              <a:rPr lang="zh-CN" altLang="en-US" sz="1400" dirty="0"/>
              <a:t>      参加考试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58F127-E5FE-9E62-DA9B-71C8565FA6D6}"/>
              </a:ext>
            </a:extLst>
          </p:cNvPr>
          <p:cNvSpPr txBox="1"/>
          <p:nvPr/>
        </p:nvSpPr>
        <p:spPr>
          <a:xfrm>
            <a:off x="10016613" y="1759976"/>
            <a:ext cx="141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        </a:t>
            </a:r>
            <a:r>
              <a:rPr lang="zh-CN" altLang="en-US" sz="1400" dirty="0"/>
              <a:t>次年</a:t>
            </a:r>
            <a:r>
              <a:rPr lang="en-US" altLang="zh-CN" sz="1400" dirty="0"/>
              <a:t>2</a:t>
            </a:r>
            <a:r>
              <a:rPr lang="zh-CN" altLang="en-US" sz="1400" dirty="0"/>
              <a:t>月</a:t>
            </a:r>
            <a:endParaRPr lang="en-US" altLang="zh-CN" sz="1400" dirty="0"/>
          </a:p>
          <a:p>
            <a:r>
              <a:rPr lang="zh-CN" altLang="en-US" sz="1400" dirty="0"/>
              <a:t>   查询初试成绩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8FE6F4E-F465-02C3-9690-B5E578A2B274}"/>
              </a:ext>
            </a:extLst>
          </p:cNvPr>
          <p:cNvCxnSpPr/>
          <p:nvPr/>
        </p:nvCxnSpPr>
        <p:spPr>
          <a:xfrm>
            <a:off x="1056966" y="42027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155AACC-8EB1-8849-FE82-0E8FCF1C1DF0}"/>
              </a:ext>
            </a:extLst>
          </p:cNvPr>
          <p:cNvCxnSpPr>
            <a:cxnSpLocks/>
          </p:cNvCxnSpPr>
          <p:nvPr/>
        </p:nvCxnSpPr>
        <p:spPr>
          <a:xfrm flipV="1">
            <a:off x="2835072" y="3611655"/>
            <a:ext cx="1103055" cy="1527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B59F3CE-DC55-D51B-18EB-CCA4CA6BF222}"/>
              </a:ext>
            </a:extLst>
          </p:cNvPr>
          <p:cNvCxnSpPr>
            <a:cxnSpLocks/>
          </p:cNvCxnSpPr>
          <p:nvPr/>
        </p:nvCxnSpPr>
        <p:spPr>
          <a:xfrm>
            <a:off x="4481050" y="3611655"/>
            <a:ext cx="1079092" cy="1303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A397B16-8425-6089-C80C-33F9D18E1FA4}"/>
              </a:ext>
            </a:extLst>
          </p:cNvPr>
          <p:cNvCxnSpPr>
            <a:cxnSpLocks/>
          </p:cNvCxnSpPr>
          <p:nvPr/>
        </p:nvCxnSpPr>
        <p:spPr>
          <a:xfrm flipV="1">
            <a:off x="6477463" y="2964426"/>
            <a:ext cx="1105668" cy="1855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55A4ADC-32B9-2D7B-AA3D-90E9A50DC61A}"/>
              </a:ext>
            </a:extLst>
          </p:cNvPr>
          <p:cNvCxnSpPr>
            <a:cxnSpLocks/>
          </p:cNvCxnSpPr>
          <p:nvPr/>
        </p:nvCxnSpPr>
        <p:spPr>
          <a:xfrm>
            <a:off x="7885703" y="2964426"/>
            <a:ext cx="1177181" cy="1299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900A0A4-C0AA-3D77-C959-16B3A7FCE99C}"/>
              </a:ext>
            </a:extLst>
          </p:cNvPr>
          <p:cNvCxnSpPr>
            <a:cxnSpLocks/>
          </p:cNvCxnSpPr>
          <p:nvPr/>
        </p:nvCxnSpPr>
        <p:spPr>
          <a:xfrm flipH="1">
            <a:off x="9658200" y="2425329"/>
            <a:ext cx="1184322" cy="1838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88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5CE215D-E812-6FDB-5DF8-4035AF96E622}"/>
              </a:ext>
            </a:extLst>
          </p:cNvPr>
          <p:cNvSpPr/>
          <p:nvPr/>
        </p:nvSpPr>
        <p:spPr>
          <a:xfrm>
            <a:off x="191728" y="184355"/>
            <a:ext cx="1887794" cy="597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03 </a:t>
            </a:r>
            <a:r>
              <a:rPr lang="zh-CN" altLang="en-US" dirty="0">
                <a:solidFill>
                  <a:schemeClr val="tx1"/>
                </a:solidFill>
              </a:rPr>
              <a:t>信息渠道推荐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39A219C-13F6-9463-B43B-227352DD0823}"/>
              </a:ext>
            </a:extLst>
          </p:cNvPr>
          <p:cNvSpPr txBox="1"/>
          <p:nvPr/>
        </p:nvSpPr>
        <p:spPr>
          <a:xfrm>
            <a:off x="685801" y="1814051"/>
            <a:ext cx="10124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公众号</a:t>
            </a:r>
            <a:endParaRPr lang="en-US" altLang="zh-CN" dirty="0"/>
          </a:p>
          <a:p>
            <a:r>
              <a:rPr lang="zh-CN" altLang="en-US" dirty="0"/>
              <a:t>整理规划类：学长小谭考研（</a:t>
            </a:r>
            <a:r>
              <a:rPr lang="en-US" altLang="zh-CN" dirty="0"/>
              <a:t>B</a:t>
            </a:r>
            <a:r>
              <a:rPr lang="zh-CN" altLang="en-US" dirty="0"/>
              <a:t>站同名）</a:t>
            </a:r>
            <a:endParaRPr lang="en-US" altLang="zh-CN" dirty="0"/>
          </a:p>
          <a:p>
            <a:r>
              <a:rPr lang="zh-CN" altLang="en-US" dirty="0"/>
              <a:t>政治：徐涛、肖秀荣、苍盾考研</a:t>
            </a:r>
            <a:r>
              <a:rPr lang="en-US" altLang="zh-CN" dirty="0"/>
              <a:t>(</a:t>
            </a:r>
            <a:r>
              <a:rPr lang="zh-CN" altLang="en-US" dirty="0"/>
              <a:t>小程序刷题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英语：刘晓燕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小红书</a:t>
            </a:r>
            <a:endParaRPr lang="en-US" altLang="zh-CN" dirty="0"/>
          </a:p>
          <a:p>
            <a:r>
              <a:rPr lang="zh-CN" altLang="en-US" dirty="0"/>
              <a:t>经验帖、部分学习资料、专业内容查找、院校信息搜索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</a:t>
            </a:r>
            <a:r>
              <a:rPr lang="zh-CN" altLang="en-US" dirty="0"/>
              <a:t>站</a:t>
            </a:r>
            <a:endParaRPr lang="en-US" altLang="zh-CN" dirty="0"/>
          </a:p>
          <a:p>
            <a:r>
              <a:rPr lang="zh-CN" altLang="en-US" dirty="0"/>
              <a:t>免费优质课程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知乎</a:t>
            </a:r>
            <a:endParaRPr lang="en-US" altLang="zh-CN" dirty="0"/>
          </a:p>
          <a:p>
            <a:r>
              <a:rPr lang="zh-CN" altLang="en-US" dirty="0"/>
              <a:t>各类经验贴、院校信息搜索</a:t>
            </a:r>
          </a:p>
        </p:txBody>
      </p:sp>
    </p:spTree>
    <p:extLst>
      <p:ext uri="{BB962C8B-B14F-4D97-AF65-F5344CB8AC3E}">
        <p14:creationId xmlns:p14="http://schemas.microsoft.com/office/powerpoint/2010/main" val="63274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C73077F-886E-CFC9-BB90-667A0F879659}"/>
              </a:ext>
            </a:extLst>
          </p:cNvPr>
          <p:cNvSpPr/>
          <p:nvPr/>
        </p:nvSpPr>
        <p:spPr>
          <a:xfrm>
            <a:off x="191728" y="184355"/>
            <a:ext cx="1887794" cy="597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04 </a:t>
            </a:r>
            <a:r>
              <a:rPr lang="zh-CN" altLang="en-US" dirty="0">
                <a:solidFill>
                  <a:schemeClr val="tx1"/>
                </a:solidFill>
              </a:rPr>
              <a:t>初试准备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949503-1520-EC30-8EB2-12449330B650}"/>
              </a:ext>
            </a:extLst>
          </p:cNvPr>
          <p:cNvSpPr txBox="1"/>
          <p:nvPr/>
        </p:nvSpPr>
        <p:spPr>
          <a:xfrm>
            <a:off x="1004733" y="2044005"/>
            <a:ext cx="97025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</a:rPr>
              <a:t>英语篇(贯穿考研始终)</a:t>
            </a:r>
            <a:endParaRPr lang="en-US" altLang="zh-CN" sz="2400" dirty="0">
              <a:solidFill>
                <a:srgbClr val="C00000"/>
              </a:solidFill>
            </a:endParaRPr>
          </a:p>
          <a:p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dirty="0"/>
              <a:t>1</a:t>
            </a:r>
            <a:r>
              <a:rPr lang="en-US" altLang="zh-CN" dirty="0"/>
              <a:t>.</a:t>
            </a:r>
            <a:r>
              <a:rPr lang="zh-CN" altLang="en-US" dirty="0"/>
              <a:t>满分100分，时长180分钟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2. 题型：完形填空、阅读理解、新题型、翻译、作文（大、小）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3.备考：单词：考研英语的基础，坚持到考研前一天，合理计划，定量逐渐增量背诵并复习，同时整理真题中的单词定期背诵和复习；可选择纸质/APP记忆，APP推荐墨墨背单词长难句+语法；4-5月学习语法练习长难句，课程推荐刘晓艳、田静等真题(二选一)；考研真相(英语一)、黄皮书只需要做真题，</a:t>
            </a:r>
            <a:r>
              <a:rPr lang="zh-CN" altLang="en-US" dirty="0">
                <a:solidFill>
                  <a:srgbClr val="C00000"/>
                </a:solidFill>
              </a:rPr>
              <a:t>反复做真题</a:t>
            </a:r>
            <a:r>
              <a:rPr lang="zh-CN" altLang="en-US" dirty="0"/>
              <a:t>，尤其是多精读阅读理解。</a:t>
            </a:r>
          </a:p>
        </p:txBody>
      </p:sp>
    </p:spTree>
    <p:extLst>
      <p:ext uri="{BB962C8B-B14F-4D97-AF65-F5344CB8AC3E}">
        <p14:creationId xmlns:p14="http://schemas.microsoft.com/office/powerpoint/2010/main" val="385197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0866D3-ABF5-FA26-C481-0F6DCAB203DB}"/>
              </a:ext>
            </a:extLst>
          </p:cNvPr>
          <p:cNvSpPr txBox="1"/>
          <p:nvPr/>
        </p:nvSpPr>
        <p:spPr>
          <a:xfrm>
            <a:off x="960488" y="1778534"/>
            <a:ext cx="97025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</a:rPr>
              <a:t>政治篇</a:t>
            </a:r>
            <a:endParaRPr lang="en-US" altLang="zh-CN" sz="2400" dirty="0">
              <a:solidFill>
                <a:srgbClr val="C00000"/>
              </a:solidFill>
            </a:endParaRPr>
          </a:p>
          <a:p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dirty="0"/>
              <a:t>1</a:t>
            </a:r>
            <a:r>
              <a:rPr lang="en-US" altLang="zh-CN" dirty="0"/>
              <a:t>.</a:t>
            </a:r>
            <a:r>
              <a:rPr lang="zh-CN" altLang="en-US" dirty="0"/>
              <a:t>满分100分，时长180分钟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2. 题型：单选、多选、大题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3.内容：马原</a:t>
            </a:r>
            <a:r>
              <a:rPr lang="en-US" altLang="zh-CN" dirty="0"/>
              <a:t>(24%)</a:t>
            </a:r>
            <a:r>
              <a:rPr lang="zh-CN" altLang="en-US" dirty="0"/>
              <a:t>、毛中特</a:t>
            </a:r>
            <a:r>
              <a:rPr lang="en-US" altLang="zh-CN" dirty="0"/>
              <a:t>(30%)</a:t>
            </a:r>
            <a:r>
              <a:rPr lang="zh-CN" altLang="en-US" dirty="0"/>
              <a:t>、史纲</a:t>
            </a:r>
            <a:r>
              <a:rPr lang="en-US" altLang="zh-CN" dirty="0"/>
              <a:t>(14%)</a:t>
            </a:r>
            <a:r>
              <a:rPr lang="zh-CN" altLang="en-US" dirty="0"/>
              <a:t>、思修法基</a:t>
            </a:r>
            <a:r>
              <a:rPr lang="en-US" altLang="zh-CN" dirty="0"/>
              <a:t>(16%)</a:t>
            </a:r>
            <a:r>
              <a:rPr lang="zh-CN" altLang="en-US" dirty="0"/>
              <a:t>、时政</a:t>
            </a:r>
            <a:r>
              <a:rPr lang="en-US" altLang="zh-CN" dirty="0"/>
              <a:t>(16%)</a:t>
            </a:r>
          </a:p>
          <a:p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备考：资料</a:t>
            </a:r>
            <a:r>
              <a:rPr lang="en-US" altLang="zh-CN" dirty="0"/>
              <a:t>:</a:t>
            </a:r>
            <a:r>
              <a:rPr lang="zh-CN" altLang="en-US" dirty="0"/>
              <a:t>肖秀荣知识点精讲精练</a:t>
            </a:r>
            <a:r>
              <a:rPr lang="en-US" altLang="zh-CN" dirty="0"/>
              <a:t>/</a:t>
            </a:r>
            <a:r>
              <a:rPr lang="zh-CN" altLang="en-US" dirty="0"/>
              <a:t>徐涛核心考案、肖秀荣</a:t>
            </a:r>
            <a:r>
              <a:rPr lang="en-US" altLang="zh-CN" dirty="0"/>
              <a:t>1000</a:t>
            </a:r>
            <a:r>
              <a:rPr lang="zh-CN" altLang="en-US" dirty="0"/>
              <a:t>题、肖秀荣冲刺八套卷</a:t>
            </a:r>
            <a:r>
              <a:rPr lang="en-US" altLang="zh-CN" dirty="0"/>
              <a:t>(</a:t>
            </a:r>
            <a:r>
              <a:rPr lang="zh-CN" altLang="en-US" dirty="0"/>
              <a:t>重点选择题</a:t>
            </a:r>
            <a:r>
              <a:rPr lang="en-US" altLang="zh-CN" dirty="0"/>
              <a:t>)</a:t>
            </a:r>
            <a:r>
              <a:rPr lang="zh-CN" altLang="en-US" dirty="0"/>
              <a:t>、肖秀荣终极预测四套卷</a:t>
            </a:r>
            <a:r>
              <a:rPr lang="en-US" altLang="zh-CN" dirty="0"/>
              <a:t>(</a:t>
            </a:r>
            <a:r>
              <a:rPr lang="zh-CN" altLang="en-US" dirty="0"/>
              <a:t>后期尽可能背诵并熟悉大题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364193F-BA21-2867-3F8C-B8F04863DF4E}"/>
              </a:ext>
            </a:extLst>
          </p:cNvPr>
          <p:cNvSpPr/>
          <p:nvPr/>
        </p:nvSpPr>
        <p:spPr>
          <a:xfrm>
            <a:off x="191728" y="184355"/>
            <a:ext cx="1887794" cy="597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04 </a:t>
            </a:r>
            <a:r>
              <a:rPr lang="zh-CN" altLang="en-US" dirty="0">
                <a:solidFill>
                  <a:schemeClr val="tx1"/>
                </a:solidFill>
              </a:rPr>
              <a:t>初试准备</a:t>
            </a:r>
          </a:p>
        </p:txBody>
      </p:sp>
    </p:spTree>
    <p:extLst>
      <p:ext uri="{BB962C8B-B14F-4D97-AF65-F5344CB8AC3E}">
        <p14:creationId xmlns:p14="http://schemas.microsoft.com/office/powerpoint/2010/main" val="422756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0866D3-ABF5-FA26-C481-0F6DCAB203DB}"/>
              </a:ext>
            </a:extLst>
          </p:cNvPr>
          <p:cNvSpPr txBox="1"/>
          <p:nvPr/>
        </p:nvSpPr>
        <p:spPr>
          <a:xfrm>
            <a:off x="960488" y="1778534"/>
            <a:ext cx="97025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</a:rPr>
              <a:t>专业课篇</a:t>
            </a:r>
            <a:endParaRPr lang="en-US" altLang="zh-CN" sz="2400" dirty="0">
              <a:solidFill>
                <a:srgbClr val="C00000"/>
              </a:solidFill>
            </a:endParaRPr>
          </a:p>
          <a:p>
            <a:endParaRPr lang="en-US" altLang="zh-CN" sz="2400" dirty="0">
              <a:solidFill>
                <a:srgbClr val="C00000"/>
              </a:solidFill>
            </a:endParaRPr>
          </a:p>
          <a:p>
            <a:r>
              <a:rPr lang="zh-CN" altLang="en-US" dirty="0"/>
              <a:t>满分100分，时长180分钟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不同院校的专业课考试要求不同，大家可以根据自己的意向院校做合理规划哦</a:t>
            </a:r>
            <a:endParaRPr lang="en-US" altLang="zh-CN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067A44B-37DD-EF74-189B-52E4DEF7D625}"/>
              </a:ext>
            </a:extLst>
          </p:cNvPr>
          <p:cNvSpPr/>
          <p:nvPr/>
        </p:nvSpPr>
        <p:spPr>
          <a:xfrm>
            <a:off x="191728" y="184355"/>
            <a:ext cx="1887794" cy="597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04 </a:t>
            </a:r>
            <a:r>
              <a:rPr lang="zh-CN" altLang="en-US" dirty="0">
                <a:solidFill>
                  <a:schemeClr val="tx1"/>
                </a:solidFill>
              </a:rPr>
              <a:t>初试准备</a:t>
            </a:r>
          </a:p>
        </p:txBody>
      </p:sp>
    </p:spTree>
    <p:extLst>
      <p:ext uri="{BB962C8B-B14F-4D97-AF65-F5344CB8AC3E}">
        <p14:creationId xmlns:p14="http://schemas.microsoft.com/office/powerpoint/2010/main" val="274203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5256888-E8F4-5289-231A-8C3CA3ED9C17}"/>
              </a:ext>
            </a:extLst>
          </p:cNvPr>
          <p:cNvSpPr/>
          <p:nvPr/>
        </p:nvSpPr>
        <p:spPr>
          <a:xfrm>
            <a:off x="191728" y="184355"/>
            <a:ext cx="1887794" cy="597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05 </a:t>
            </a:r>
            <a:r>
              <a:rPr lang="zh-CN" altLang="en-US" dirty="0">
                <a:solidFill>
                  <a:schemeClr val="tx1"/>
                </a:solidFill>
              </a:rPr>
              <a:t>写在最后的话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840FE2-0EDD-E709-F27B-6A8D1447F565}"/>
              </a:ext>
            </a:extLst>
          </p:cNvPr>
          <p:cNvSpPr txBox="1"/>
          <p:nvPr/>
        </p:nvSpPr>
        <p:spPr>
          <a:xfrm>
            <a:off x="684264" y="2309166"/>
            <a:ext cx="108234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1.无论选择哪条路，请坚定的走下去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2.适合自己的才是最好的，不过分依赖经验贴，过多的经验帖反而使自己糊涂，摸索适合自己的学习方式和进度安排，拒绝和他人比较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3.屏蔽外界干扰、自律，尽量不看手机，看一眼可能就是十几分钟，可以选择把干扰自己的软件卸载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4.学习时长≠学习效率，合理安排时间，适当放松，越往后可以逐渐延长学习时间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5.焦虑是正常的，越到备考后期，可能会越焦虑，保持良好的心态，按照计划学习，不盲目攀比学习进度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6.专业课忘了很正常，只需要反复复盘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7.不要话太多时间看视频，自己多动手才王道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8.千万不要有二战的念头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9.不要畏难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2A9351-1310-8B7F-96ED-974FCE36A244}"/>
              </a:ext>
            </a:extLst>
          </p:cNvPr>
          <p:cNvSpPr txBox="1"/>
          <p:nvPr/>
        </p:nvSpPr>
        <p:spPr>
          <a:xfrm>
            <a:off x="684264" y="168651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一点点碎碎念</a:t>
            </a:r>
          </a:p>
        </p:txBody>
      </p:sp>
    </p:spTree>
    <p:extLst>
      <p:ext uri="{BB962C8B-B14F-4D97-AF65-F5344CB8AC3E}">
        <p14:creationId xmlns:p14="http://schemas.microsoft.com/office/powerpoint/2010/main" val="274003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97223A7-A51A-D40A-5B36-3E761C8447D0}"/>
              </a:ext>
            </a:extLst>
          </p:cNvPr>
          <p:cNvSpPr txBox="1"/>
          <p:nvPr/>
        </p:nvSpPr>
        <p:spPr>
          <a:xfrm>
            <a:off x="1850922" y="313661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目录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97EF94-D72C-D098-7E22-FBD89F77336C}"/>
              </a:ext>
            </a:extLst>
          </p:cNvPr>
          <p:cNvSpPr txBox="1"/>
          <p:nvPr/>
        </p:nvSpPr>
        <p:spPr>
          <a:xfrm>
            <a:off x="1809852" y="3721387"/>
            <a:ext cx="1087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CONTENTS</a:t>
            </a:r>
            <a:endParaRPr lang="zh-CN" altLang="en-US" sz="1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8DF1879-7908-B05C-0448-91F90A7342F1}"/>
              </a:ext>
            </a:extLst>
          </p:cNvPr>
          <p:cNvSpPr txBox="1"/>
          <p:nvPr/>
        </p:nvSpPr>
        <p:spPr>
          <a:xfrm>
            <a:off x="4352914" y="2436512"/>
            <a:ext cx="4193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Part 01             </a:t>
            </a:r>
            <a:r>
              <a:rPr lang="zh-CN" altLang="en-US" sz="2400" dirty="0"/>
              <a:t>考研决心与择校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48D3AF-1E6F-2196-2282-C495FEC99E09}"/>
              </a:ext>
            </a:extLst>
          </p:cNvPr>
          <p:cNvSpPr txBox="1"/>
          <p:nvPr/>
        </p:nvSpPr>
        <p:spPr>
          <a:xfrm>
            <a:off x="4352914" y="3198166"/>
            <a:ext cx="320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Part 01             </a:t>
            </a:r>
            <a:r>
              <a:rPr lang="zh-CN" altLang="en-US" sz="2400" dirty="0"/>
              <a:t>考前准备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CA639D-4FF2-EA4C-5A6F-BA5B17530881}"/>
              </a:ext>
            </a:extLst>
          </p:cNvPr>
          <p:cNvSpPr txBox="1"/>
          <p:nvPr/>
        </p:nvSpPr>
        <p:spPr>
          <a:xfrm>
            <a:off x="4352914" y="3959820"/>
            <a:ext cx="327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Part 01             </a:t>
            </a:r>
            <a:r>
              <a:rPr lang="zh-CN" altLang="en-US" sz="2400" dirty="0"/>
              <a:t>初试准备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F698151-8324-3F6F-8851-51728165147C}"/>
              </a:ext>
            </a:extLst>
          </p:cNvPr>
          <p:cNvSpPr txBox="1"/>
          <p:nvPr/>
        </p:nvSpPr>
        <p:spPr>
          <a:xfrm>
            <a:off x="4352914" y="4721474"/>
            <a:ext cx="381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Part 01             </a:t>
            </a:r>
            <a:r>
              <a:rPr lang="zh-CN" altLang="en-US" sz="2400" dirty="0"/>
              <a:t>写在最后的话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6A9917-DFE2-0D82-519C-825657D2E2D6}"/>
              </a:ext>
            </a:extLst>
          </p:cNvPr>
          <p:cNvSpPr txBox="1"/>
          <p:nvPr/>
        </p:nvSpPr>
        <p:spPr>
          <a:xfrm>
            <a:off x="4352914" y="1674861"/>
            <a:ext cx="320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Part 01             </a:t>
            </a:r>
            <a:r>
              <a:rPr lang="zh-CN" altLang="en-US" sz="2400" dirty="0"/>
              <a:t>个人情况</a:t>
            </a:r>
          </a:p>
        </p:txBody>
      </p:sp>
    </p:spTree>
    <p:extLst>
      <p:ext uri="{BB962C8B-B14F-4D97-AF65-F5344CB8AC3E}">
        <p14:creationId xmlns:p14="http://schemas.microsoft.com/office/powerpoint/2010/main" val="54999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D942685-B2D4-F816-3BE2-52B169C07149}"/>
              </a:ext>
            </a:extLst>
          </p:cNvPr>
          <p:cNvSpPr/>
          <p:nvPr/>
        </p:nvSpPr>
        <p:spPr>
          <a:xfrm>
            <a:off x="191728" y="184355"/>
            <a:ext cx="1887794" cy="597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01 </a:t>
            </a:r>
            <a:r>
              <a:rPr lang="zh-CN" altLang="en-US" dirty="0">
                <a:solidFill>
                  <a:schemeClr val="tx1"/>
                </a:solidFill>
              </a:rPr>
              <a:t>基本情况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AEB502-19B8-BBAD-1905-3CF7260C1126}"/>
              </a:ext>
            </a:extLst>
          </p:cNvPr>
          <p:cNvSpPr txBox="1"/>
          <p:nvPr/>
        </p:nvSpPr>
        <p:spPr>
          <a:xfrm>
            <a:off x="575188" y="2676831"/>
            <a:ext cx="67633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高二秀：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原专业：   环境设计（景观方向）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上岸院校： 西南林业大学（学硕 专业：园林植物与观赏园艺）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初试科目： 政治、英语一、专业课一、专业课二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复试形式： 专业课笔试、面试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初试、复试占比：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225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414F9EE2-0340-BF54-00A2-79284736359E}"/>
              </a:ext>
            </a:extLst>
          </p:cNvPr>
          <p:cNvSpPr/>
          <p:nvPr/>
        </p:nvSpPr>
        <p:spPr>
          <a:xfrm>
            <a:off x="761929" y="3683721"/>
            <a:ext cx="1378974" cy="1010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F3C3168-89A8-BAA3-671C-CE5EC71FE2FE}"/>
              </a:ext>
            </a:extLst>
          </p:cNvPr>
          <p:cNvSpPr/>
          <p:nvPr/>
        </p:nvSpPr>
        <p:spPr>
          <a:xfrm>
            <a:off x="191727" y="184355"/>
            <a:ext cx="2227007" cy="6636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02 </a:t>
            </a:r>
            <a:r>
              <a:rPr lang="zh-CN" altLang="en-US" dirty="0">
                <a:solidFill>
                  <a:schemeClr val="tx1"/>
                </a:solidFill>
              </a:rPr>
              <a:t>毕业的选择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2A25D9-D64F-E963-A817-2A16BA6B96DC}"/>
              </a:ext>
            </a:extLst>
          </p:cNvPr>
          <p:cNvSpPr txBox="1"/>
          <p:nvPr/>
        </p:nvSpPr>
        <p:spPr>
          <a:xfrm>
            <a:off x="4874342" y="18804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哪个更适合自己？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1A3F7F-6433-EB69-D7D4-7F1AC933555E}"/>
              </a:ext>
            </a:extLst>
          </p:cNvPr>
          <p:cNvSpPr txBox="1"/>
          <p:nvPr/>
        </p:nvSpPr>
        <p:spPr>
          <a:xfrm>
            <a:off x="1128250" y="4004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就业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365C348-8E70-18FA-7117-A0DFD393260D}"/>
              </a:ext>
            </a:extLst>
          </p:cNvPr>
          <p:cNvSpPr/>
          <p:nvPr/>
        </p:nvSpPr>
        <p:spPr>
          <a:xfrm>
            <a:off x="4473745" y="3683721"/>
            <a:ext cx="1378974" cy="1010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E6A6BEBE-4E87-E760-E3BD-361334F1C6C2}"/>
              </a:ext>
            </a:extLst>
          </p:cNvPr>
          <p:cNvSpPr/>
          <p:nvPr/>
        </p:nvSpPr>
        <p:spPr>
          <a:xfrm>
            <a:off x="2617837" y="3683721"/>
            <a:ext cx="1378974" cy="1010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0A0BF28-C329-B084-25FE-4A587D5D8385}"/>
              </a:ext>
            </a:extLst>
          </p:cNvPr>
          <p:cNvSpPr/>
          <p:nvPr/>
        </p:nvSpPr>
        <p:spPr>
          <a:xfrm>
            <a:off x="6329653" y="3683721"/>
            <a:ext cx="1378974" cy="1010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D188313-0E44-6A37-5C5B-04586BD442E9}"/>
              </a:ext>
            </a:extLst>
          </p:cNvPr>
          <p:cNvSpPr/>
          <p:nvPr/>
        </p:nvSpPr>
        <p:spPr>
          <a:xfrm>
            <a:off x="8185561" y="3683721"/>
            <a:ext cx="1378974" cy="1010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C40CC95-B161-DEC1-3220-CC54A6987662}"/>
              </a:ext>
            </a:extLst>
          </p:cNvPr>
          <p:cNvSpPr/>
          <p:nvPr/>
        </p:nvSpPr>
        <p:spPr>
          <a:xfrm>
            <a:off x="10041469" y="3683721"/>
            <a:ext cx="1378974" cy="1010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E1B2745-DC51-EE33-84BF-7326737875ED}"/>
              </a:ext>
            </a:extLst>
          </p:cNvPr>
          <p:cNvSpPr txBox="1"/>
          <p:nvPr/>
        </p:nvSpPr>
        <p:spPr>
          <a:xfrm>
            <a:off x="2984158" y="4004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考研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79937CC-8CE9-6A8A-B3CD-63A96AD774E3}"/>
              </a:ext>
            </a:extLst>
          </p:cNvPr>
          <p:cNvSpPr txBox="1"/>
          <p:nvPr/>
        </p:nvSpPr>
        <p:spPr>
          <a:xfrm>
            <a:off x="4840066" y="4004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国考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B82840E-295C-4ED3-9BB9-7B98FA3A7DDF}"/>
              </a:ext>
            </a:extLst>
          </p:cNvPr>
          <p:cNvSpPr txBox="1"/>
          <p:nvPr/>
        </p:nvSpPr>
        <p:spPr>
          <a:xfrm>
            <a:off x="6695974" y="4004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省考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73C06F2-8BAA-4B9B-CEDA-4AB4A348BC7E}"/>
              </a:ext>
            </a:extLst>
          </p:cNvPr>
          <p:cNvSpPr txBox="1"/>
          <p:nvPr/>
        </p:nvSpPr>
        <p:spPr>
          <a:xfrm>
            <a:off x="8436466" y="400418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选调生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9EB50F7-A9B3-1F6B-21CA-900A7B96B4CC}"/>
              </a:ext>
            </a:extLst>
          </p:cNvPr>
          <p:cNvSpPr txBox="1"/>
          <p:nvPr/>
        </p:nvSpPr>
        <p:spPr>
          <a:xfrm>
            <a:off x="10292374" y="400418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事业编</a:t>
            </a:r>
          </a:p>
        </p:txBody>
      </p:sp>
    </p:spTree>
    <p:extLst>
      <p:ext uri="{BB962C8B-B14F-4D97-AF65-F5344CB8AC3E}">
        <p14:creationId xmlns:p14="http://schemas.microsoft.com/office/powerpoint/2010/main" val="361452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E0EAB3D-09D7-2D4C-FC59-B867A903196F}"/>
              </a:ext>
            </a:extLst>
          </p:cNvPr>
          <p:cNvSpPr/>
          <p:nvPr/>
        </p:nvSpPr>
        <p:spPr>
          <a:xfrm>
            <a:off x="191727" y="184355"/>
            <a:ext cx="2227007" cy="6636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02 </a:t>
            </a:r>
            <a:r>
              <a:rPr lang="zh-CN" altLang="en-US" dirty="0">
                <a:solidFill>
                  <a:schemeClr val="tx1"/>
                </a:solidFill>
              </a:rPr>
              <a:t>为什么考研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F0F05C-DD29-C1B5-9C4A-D66E51F30871}"/>
              </a:ext>
            </a:extLst>
          </p:cNvPr>
          <p:cNvSpPr txBox="1"/>
          <p:nvPr/>
        </p:nvSpPr>
        <p:spPr>
          <a:xfrm>
            <a:off x="1740620" y="2358497"/>
            <a:ext cx="3647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因为我不知道现在该干什么？？？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因为我不想离开学校工作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因为家里想让我考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2F39BB00-33F6-20C8-3E17-33F7409645B6}"/>
              </a:ext>
            </a:extLst>
          </p:cNvPr>
          <p:cNvSpPr/>
          <p:nvPr/>
        </p:nvSpPr>
        <p:spPr>
          <a:xfrm>
            <a:off x="1310762" y="2401544"/>
            <a:ext cx="289438" cy="27528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星形: 五角 6">
            <a:extLst>
              <a:ext uri="{FF2B5EF4-FFF2-40B4-BE49-F238E27FC236}">
                <a16:creationId xmlns:a16="http://schemas.microsoft.com/office/drawing/2014/main" id="{E2161981-49DC-B3AF-B1A0-D00F6CBCB38D}"/>
              </a:ext>
            </a:extLst>
          </p:cNvPr>
          <p:cNvSpPr/>
          <p:nvPr/>
        </p:nvSpPr>
        <p:spPr>
          <a:xfrm>
            <a:off x="1310762" y="2959517"/>
            <a:ext cx="289438" cy="27528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星形: 五角 7">
            <a:extLst>
              <a:ext uri="{FF2B5EF4-FFF2-40B4-BE49-F238E27FC236}">
                <a16:creationId xmlns:a16="http://schemas.microsoft.com/office/drawing/2014/main" id="{F6C094B9-8E46-A9B5-DE06-4B44D2BEA473}"/>
              </a:ext>
            </a:extLst>
          </p:cNvPr>
          <p:cNvSpPr/>
          <p:nvPr/>
        </p:nvSpPr>
        <p:spPr>
          <a:xfrm>
            <a:off x="1313527" y="3517490"/>
            <a:ext cx="289438" cy="27528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7A0C7E4-8A80-26D3-B370-5AC75135E8F8}"/>
              </a:ext>
            </a:extLst>
          </p:cNvPr>
          <p:cNvSpPr txBox="1"/>
          <p:nvPr/>
        </p:nvSpPr>
        <p:spPr>
          <a:xfrm>
            <a:off x="2035278" y="4755322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由于这些原因选择考研的人很容易中途放弃，还是要问清楚自己为什么选择考研！</a:t>
            </a: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3061C2B1-6DCD-B992-DA2D-3A5EBD2F057F}"/>
              </a:ext>
            </a:extLst>
          </p:cNvPr>
          <p:cNvSpPr/>
          <p:nvPr/>
        </p:nvSpPr>
        <p:spPr>
          <a:xfrm>
            <a:off x="1060961" y="4769660"/>
            <a:ext cx="789039" cy="3461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8FFE515-9633-A763-DCB3-87C396C94D08}"/>
              </a:ext>
            </a:extLst>
          </p:cNvPr>
          <p:cNvSpPr/>
          <p:nvPr/>
        </p:nvSpPr>
        <p:spPr>
          <a:xfrm>
            <a:off x="191728" y="184355"/>
            <a:ext cx="1887794" cy="597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02 </a:t>
            </a:r>
            <a:r>
              <a:rPr lang="zh-CN" altLang="en-US" dirty="0">
                <a:solidFill>
                  <a:schemeClr val="tx1"/>
                </a:solidFill>
              </a:rPr>
              <a:t>考研决心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4F7FEC-6EEF-F75D-0AD8-82D744874901}"/>
              </a:ext>
            </a:extLst>
          </p:cNvPr>
          <p:cNvSpPr txBox="1"/>
          <p:nvPr/>
        </p:nvSpPr>
        <p:spPr>
          <a:xfrm>
            <a:off x="3233678" y="1312607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你有决心有能力坚持一年枯燥的学习吗？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42CBBF-F945-8B1E-4241-01DD06119FE2}"/>
              </a:ext>
            </a:extLst>
          </p:cNvPr>
          <p:cNvSpPr txBox="1"/>
          <p:nvPr/>
        </p:nvSpPr>
        <p:spPr>
          <a:xfrm>
            <a:off x="1135625" y="2646301"/>
            <a:ext cx="38218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考研需要牺牲一定的社交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娱乐活动减少甚至没有了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备考过程中反复的自我怀疑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可能会错过秋招等良好的招聘机会</a:t>
            </a:r>
          </a:p>
        </p:txBody>
      </p:sp>
    </p:spTree>
    <p:extLst>
      <p:ext uri="{BB962C8B-B14F-4D97-AF65-F5344CB8AC3E}">
        <p14:creationId xmlns:p14="http://schemas.microsoft.com/office/powerpoint/2010/main" val="307592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85E9226-76BA-4C95-A548-EB118B3CCB87}"/>
              </a:ext>
            </a:extLst>
          </p:cNvPr>
          <p:cNvSpPr/>
          <p:nvPr/>
        </p:nvSpPr>
        <p:spPr>
          <a:xfrm>
            <a:off x="191728" y="184355"/>
            <a:ext cx="216064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02 </a:t>
            </a:r>
            <a:r>
              <a:rPr lang="zh-CN" altLang="en-US" dirty="0">
                <a:solidFill>
                  <a:schemeClr val="tx1"/>
                </a:solidFill>
              </a:rPr>
              <a:t>确定后该怎么做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EAF250-DE28-0D15-5C22-DB0B5C853940}"/>
              </a:ext>
            </a:extLst>
          </p:cNvPr>
          <p:cNvSpPr txBox="1"/>
          <p:nvPr/>
        </p:nvSpPr>
        <p:spPr>
          <a:xfrm>
            <a:off x="2271250" y="11946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专业选择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85683D6-138D-474A-8055-4F1588DB8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62" y="1770429"/>
            <a:ext cx="4827398" cy="44835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DA50DF-FF7E-7F96-7276-E8ADCC71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613" y="1993863"/>
            <a:ext cx="6157331" cy="426013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83CE6D2-A94E-B545-6261-6EF8FE9F7E0A}"/>
              </a:ext>
            </a:extLst>
          </p:cNvPr>
          <p:cNvSpPr txBox="1"/>
          <p:nvPr/>
        </p:nvSpPr>
        <p:spPr>
          <a:xfrm>
            <a:off x="8094280" y="11946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国家线趋势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6417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7A9B0B-58DF-C109-C84D-406AEFEAAFB0}"/>
              </a:ext>
            </a:extLst>
          </p:cNvPr>
          <p:cNvSpPr/>
          <p:nvPr/>
        </p:nvSpPr>
        <p:spPr>
          <a:xfrm>
            <a:off x="191728" y="184355"/>
            <a:ext cx="1887794" cy="597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02 </a:t>
            </a:r>
            <a:r>
              <a:rPr lang="zh-CN" altLang="en-US" dirty="0">
                <a:solidFill>
                  <a:schemeClr val="tx1"/>
                </a:solidFill>
              </a:rPr>
              <a:t>如何择校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B72154-9CAD-2C58-7AE2-61D82D20996E}"/>
              </a:ext>
            </a:extLst>
          </p:cNvPr>
          <p:cNvSpPr txBox="1"/>
          <p:nvPr/>
        </p:nvSpPr>
        <p:spPr>
          <a:xfrm>
            <a:off x="4849505" y="87015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选择与努力同样重要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332F12-6599-E7BC-B5B3-4B5969C2BF4D}"/>
              </a:ext>
            </a:extLst>
          </p:cNvPr>
          <p:cNvSpPr txBox="1"/>
          <p:nvPr/>
        </p:nvSpPr>
        <p:spPr>
          <a:xfrm>
            <a:off x="560438" y="1566952"/>
            <a:ext cx="1060581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+mn-ea"/>
              </a:rPr>
              <a:t>1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、专业范围选择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本专业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相近专业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跨专业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)</a:t>
            </a:r>
          </a:p>
          <a:p>
            <a:r>
              <a:rPr lang="zh-CN" altLang="en-US" sz="1400" dirty="0">
                <a:latin typeface="+mn-ea"/>
              </a:rPr>
              <a:t>       </a:t>
            </a:r>
            <a:r>
              <a:rPr lang="zh-CN" altLang="en-US" sz="1600" dirty="0">
                <a:latin typeface="+mn-ea"/>
              </a:rPr>
              <a:t>结合自身兴趣及未来职业规划，不盲目跨考未知领域；跨专业考研难度</a:t>
            </a:r>
            <a:r>
              <a:rPr lang="en-US" altLang="zh-CN" sz="1600" dirty="0">
                <a:latin typeface="+mn-ea"/>
              </a:rPr>
              <a:t>&gt;</a:t>
            </a:r>
            <a:r>
              <a:rPr lang="zh-CN" altLang="en-US" sz="1600" dirty="0">
                <a:latin typeface="+mn-ea"/>
              </a:rPr>
              <a:t>本专业考研</a:t>
            </a:r>
            <a:endParaRPr lang="en-US" altLang="zh-CN" sz="1600" dirty="0">
              <a:latin typeface="+mn-ea"/>
            </a:endParaRPr>
          </a:p>
          <a:p>
            <a:endParaRPr lang="en-US" altLang="zh-CN" sz="1600" dirty="0">
              <a:latin typeface="+mn-ea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+mn-ea"/>
              </a:rPr>
              <a:t>2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、硕士类型选择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学硕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专硕，是否深造，职业选择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)</a:t>
            </a:r>
          </a:p>
          <a:p>
            <a:r>
              <a:rPr lang="zh-CN" altLang="en-US" sz="1600" dirty="0">
                <a:latin typeface="+mn-ea"/>
              </a:rPr>
              <a:t>      学硕：适合想要研究学术，有深造意向的同学；专硕：适合想通过考研提升竞争力的同学</a:t>
            </a:r>
            <a:endParaRPr lang="en-US" altLang="zh-CN" sz="1600" dirty="0">
              <a:latin typeface="+mn-ea"/>
            </a:endParaRPr>
          </a:p>
          <a:p>
            <a:endParaRPr lang="en-US" altLang="zh-CN" sz="1600" dirty="0">
              <a:latin typeface="+mn-ea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+mn-ea"/>
              </a:rPr>
              <a:t>3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、意向地区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(A/B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区，就业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安家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/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经济成本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)</a:t>
            </a:r>
          </a:p>
          <a:p>
            <a:endParaRPr lang="en-US" altLang="zh-CN" dirty="0">
              <a:solidFill>
                <a:srgbClr val="C00000"/>
              </a:solidFill>
              <a:latin typeface="+mn-ea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+mn-ea"/>
              </a:rPr>
              <a:t>4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、意向硕士点选择</a:t>
            </a:r>
            <a:endParaRPr lang="en-US" altLang="zh-CN" dirty="0">
              <a:solidFill>
                <a:srgbClr val="C00000"/>
              </a:solidFill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      根据前三项，综合自身能力，初步筛选意向学校</a:t>
            </a:r>
            <a:endParaRPr lang="en-US" altLang="zh-CN" sz="1600" dirty="0">
              <a:latin typeface="+mn-ea"/>
            </a:endParaRPr>
          </a:p>
          <a:p>
            <a:endParaRPr lang="en-US" altLang="zh-CN" sz="1600" dirty="0">
              <a:latin typeface="+mn-ea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+mn-ea"/>
              </a:rPr>
              <a:t>5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、确定目标院校</a:t>
            </a:r>
            <a:endParaRPr lang="en-US" altLang="zh-CN" dirty="0">
              <a:solidFill>
                <a:srgbClr val="C00000"/>
              </a:solidFill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      关注所筛选学校考研相关信息，包括该专业排名、报录比、录取分数线、复试线、初复试占比、参考书目难度是否压分、是否保护一志愿、是否歧视双非、是否招收跨专业学生、能否找到目标院校学长学姐</a:t>
            </a:r>
            <a:r>
              <a:rPr lang="en-US" altLang="zh-CN" sz="1600" dirty="0">
                <a:latin typeface="+mn-ea"/>
              </a:rPr>
              <a:t>...</a:t>
            </a:r>
            <a:endParaRPr lang="zh-CN" altLang="en-US" sz="160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5187E10-B99D-61B3-3919-12803A663984}"/>
              </a:ext>
            </a:extLst>
          </p:cNvPr>
          <p:cNvSpPr txBox="1"/>
          <p:nvPr/>
        </p:nvSpPr>
        <p:spPr>
          <a:xfrm>
            <a:off x="995517" y="5680327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尽早选择，确定后不内耗不随意改变，全身心投入</a:t>
            </a:r>
          </a:p>
        </p:txBody>
      </p:sp>
      <p:sp>
        <p:nvSpPr>
          <p:cNvPr id="8" name="星形: 五角 7">
            <a:extLst>
              <a:ext uri="{FF2B5EF4-FFF2-40B4-BE49-F238E27FC236}">
                <a16:creationId xmlns:a16="http://schemas.microsoft.com/office/drawing/2014/main" id="{725BA42F-078C-04DF-1C3D-4C15F4ED615F}"/>
              </a:ext>
            </a:extLst>
          </p:cNvPr>
          <p:cNvSpPr/>
          <p:nvPr/>
        </p:nvSpPr>
        <p:spPr>
          <a:xfrm>
            <a:off x="560438" y="5680327"/>
            <a:ext cx="361335" cy="36933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23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7A9B0B-58DF-C109-C84D-406AEFEAAFB0}"/>
              </a:ext>
            </a:extLst>
          </p:cNvPr>
          <p:cNvSpPr/>
          <p:nvPr/>
        </p:nvSpPr>
        <p:spPr>
          <a:xfrm>
            <a:off x="191728" y="184355"/>
            <a:ext cx="1887794" cy="5973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02 </a:t>
            </a:r>
            <a:r>
              <a:rPr lang="zh-CN" altLang="en-US" dirty="0">
                <a:solidFill>
                  <a:schemeClr val="tx1"/>
                </a:solidFill>
              </a:rPr>
              <a:t>如何检索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B72154-9CAD-2C58-7AE2-61D82D20996E}"/>
              </a:ext>
            </a:extLst>
          </p:cNvPr>
          <p:cNvSpPr txBox="1"/>
          <p:nvPr/>
        </p:nvSpPr>
        <p:spPr>
          <a:xfrm>
            <a:off x="4849505" y="6744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选择与努力同样重要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78C8E87-BC09-49C0-E476-7AE4E0554446}"/>
              </a:ext>
            </a:extLst>
          </p:cNvPr>
          <p:cNvSpPr txBox="1"/>
          <p:nvPr/>
        </p:nvSpPr>
        <p:spPr>
          <a:xfrm>
            <a:off x="604684" y="1721810"/>
            <a:ext cx="106058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+mn-ea"/>
              </a:rPr>
              <a:t>1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、中国研究生招生信息网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俗称研招网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去看五个内容</a:t>
            </a:r>
            <a:r>
              <a:rPr lang="en-US" altLang="zh-CN" dirty="0">
                <a:solidFill>
                  <a:srgbClr val="C00000"/>
                </a:solidFill>
                <a:latin typeface="+mn-ea"/>
              </a:rPr>
              <a:t>:</a:t>
            </a:r>
          </a:p>
          <a:p>
            <a:r>
              <a:rPr lang="en-US" altLang="zh-CN" sz="1600" dirty="0">
                <a:latin typeface="+mn-ea"/>
              </a:rPr>
              <a:t>①</a:t>
            </a:r>
            <a:r>
              <a:rPr lang="zh-CN" altLang="en-US" sz="1600" dirty="0">
                <a:latin typeface="+mn-ea"/>
              </a:rPr>
              <a:t>考研百科</a:t>
            </a:r>
            <a:r>
              <a:rPr lang="en-US" altLang="zh-CN" sz="1600" dirty="0">
                <a:latin typeface="+mn-ea"/>
              </a:rPr>
              <a:t>(</a:t>
            </a:r>
            <a:r>
              <a:rPr lang="zh-CN" altLang="en-US" sz="1600" dirty="0">
                <a:latin typeface="+mn-ea"/>
              </a:rPr>
              <a:t>考研小白必看考研常识</a:t>
            </a:r>
            <a:r>
              <a:rPr lang="en-US" altLang="zh-CN" sz="1600" dirty="0">
                <a:latin typeface="+mn-ea"/>
              </a:rPr>
              <a:t>)</a:t>
            </a:r>
            <a:r>
              <a:rPr lang="zh-CN" altLang="en-US" sz="1600" dirty="0">
                <a:latin typeface="+mn-ea"/>
              </a:rPr>
              <a:t>；</a:t>
            </a:r>
            <a:endParaRPr lang="en-US" altLang="zh-CN" sz="16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②</a:t>
            </a:r>
            <a:r>
              <a:rPr lang="zh-CN" altLang="en-US" sz="1600" dirty="0">
                <a:latin typeface="+mn-ea"/>
              </a:rPr>
              <a:t>考研院校库</a:t>
            </a:r>
            <a:r>
              <a:rPr lang="en-US" altLang="zh-CN" sz="1600" dirty="0">
                <a:latin typeface="+mn-ea"/>
              </a:rPr>
              <a:t>(</a:t>
            </a:r>
            <a:r>
              <a:rPr lang="zh-CN" altLang="en-US" sz="1600" dirty="0">
                <a:latin typeface="+mn-ea"/>
              </a:rPr>
              <a:t>了解考研院校信息，招生简章，录取规则，调剂政策等，还可以在线咨询。</a:t>
            </a:r>
            <a:r>
              <a:rPr lang="en-US" altLang="zh-CN" sz="1600" dirty="0">
                <a:latin typeface="+mn-ea"/>
              </a:rPr>
              <a:t>)</a:t>
            </a:r>
          </a:p>
          <a:p>
            <a:r>
              <a:rPr lang="en-US" altLang="zh-CN" sz="1600" dirty="0">
                <a:latin typeface="+mn-ea"/>
              </a:rPr>
              <a:t>③</a:t>
            </a:r>
            <a:r>
              <a:rPr lang="zh-CN" altLang="en-US" sz="1600" dirty="0">
                <a:latin typeface="+mn-ea"/>
              </a:rPr>
              <a:t>考研专业知识库</a:t>
            </a:r>
            <a:r>
              <a:rPr lang="en-US" altLang="zh-CN" sz="1600" dirty="0">
                <a:latin typeface="+mn-ea"/>
              </a:rPr>
              <a:t>(</a:t>
            </a:r>
            <a:r>
              <a:rPr lang="zh-CN" altLang="en-US" sz="1600" dirty="0">
                <a:latin typeface="+mn-ea"/>
              </a:rPr>
              <a:t>查询研究生招收的基础专业</a:t>
            </a:r>
            <a:r>
              <a:rPr lang="en-US" altLang="zh-CN" sz="1600" dirty="0">
                <a:latin typeface="+mn-ea"/>
              </a:rPr>
              <a:t>)</a:t>
            </a:r>
            <a:r>
              <a:rPr lang="zh-CN" altLang="en-US" sz="1600" dirty="0">
                <a:latin typeface="+mn-ea"/>
              </a:rPr>
              <a:t>；</a:t>
            </a:r>
            <a:endParaRPr lang="en-US" altLang="zh-CN" sz="1600" dirty="0">
              <a:latin typeface="+mn-ea"/>
            </a:endParaRPr>
          </a:p>
          <a:p>
            <a:r>
              <a:rPr lang="en-US" altLang="zh-CN" sz="1600" dirty="0">
                <a:latin typeface="+mn-ea"/>
              </a:rPr>
              <a:t>④</a:t>
            </a:r>
            <a:r>
              <a:rPr lang="zh-CN" altLang="en-US" sz="1600" dirty="0">
                <a:latin typeface="+mn-ea"/>
              </a:rPr>
              <a:t>近五年考研分数及趋势图</a:t>
            </a:r>
            <a:r>
              <a:rPr lang="en-US" altLang="zh-CN" sz="1600" dirty="0">
                <a:latin typeface="+mn-ea"/>
              </a:rPr>
              <a:t>(</a:t>
            </a:r>
            <a:r>
              <a:rPr lang="zh-CN" altLang="en-US" sz="1600" dirty="0">
                <a:latin typeface="+mn-ea"/>
              </a:rPr>
              <a:t>可以作为择校的参考标准确定目标分数。</a:t>
            </a:r>
            <a:r>
              <a:rPr lang="en-US" altLang="zh-CN" sz="1600" dirty="0">
                <a:latin typeface="+mn-ea"/>
              </a:rPr>
              <a:t>)</a:t>
            </a:r>
          </a:p>
          <a:p>
            <a:r>
              <a:rPr lang="en-US" altLang="zh-CN" sz="1600" dirty="0">
                <a:latin typeface="+mn-ea"/>
              </a:rPr>
              <a:t>⑤</a:t>
            </a:r>
            <a:r>
              <a:rPr lang="zh-CN" altLang="en-US" sz="1600" dirty="0">
                <a:latin typeface="+mn-ea"/>
              </a:rPr>
              <a:t>考研资讯</a:t>
            </a:r>
            <a:r>
              <a:rPr lang="en-US" altLang="zh-CN" sz="1600" dirty="0">
                <a:latin typeface="+mn-ea"/>
              </a:rPr>
              <a:t>(</a:t>
            </a:r>
            <a:r>
              <a:rPr lang="zh-CN" altLang="en-US" sz="1600" dirty="0">
                <a:latin typeface="+mn-ea"/>
              </a:rPr>
              <a:t>获取考研资讯、考研政策、院校资讯等。</a:t>
            </a:r>
            <a:r>
              <a:rPr lang="en-US" altLang="zh-CN" sz="1600" dirty="0">
                <a:latin typeface="+mn-ea"/>
              </a:rPr>
              <a:t>)</a:t>
            </a:r>
          </a:p>
          <a:p>
            <a:endParaRPr lang="en-US" altLang="zh-CN" sz="1600" dirty="0">
              <a:latin typeface="+mn-ea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+mn-ea"/>
              </a:rPr>
              <a:t>2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、中国教育在线考研频道</a:t>
            </a:r>
            <a:endParaRPr lang="en-US" altLang="zh-CN" dirty="0">
              <a:solidFill>
                <a:srgbClr val="C00000"/>
              </a:solidFill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考研工具箱：查看考研专业排名、院校报录比信息，评估考研难度。</a:t>
            </a:r>
            <a:endParaRPr lang="en-US" altLang="zh-CN" sz="1600" dirty="0">
              <a:latin typeface="+mn-ea"/>
            </a:endParaRPr>
          </a:p>
          <a:p>
            <a:endParaRPr lang="en-US" altLang="zh-CN" dirty="0">
              <a:solidFill>
                <a:srgbClr val="C00000"/>
              </a:solidFill>
              <a:latin typeface="+mn-ea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+mn-ea"/>
              </a:rPr>
              <a:t>3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、目标院校官网招生简章等最新考研动态、招生信息</a:t>
            </a:r>
            <a:endParaRPr lang="en-US" altLang="zh-CN" dirty="0">
              <a:solidFill>
                <a:srgbClr val="C00000"/>
              </a:solidFill>
              <a:latin typeface="+mn-ea"/>
            </a:endParaRPr>
          </a:p>
          <a:p>
            <a:endParaRPr lang="en-US" altLang="zh-CN" dirty="0">
              <a:solidFill>
                <a:srgbClr val="C00000"/>
              </a:solidFill>
              <a:latin typeface="+mn-ea"/>
            </a:endParaRPr>
          </a:p>
          <a:p>
            <a:r>
              <a:rPr lang="en-US" altLang="zh-CN" dirty="0">
                <a:solidFill>
                  <a:srgbClr val="C00000"/>
                </a:solidFill>
                <a:latin typeface="+mn-ea"/>
              </a:rPr>
              <a:t>4</a:t>
            </a:r>
            <a:r>
              <a:rPr lang="zh-CN" altLang="en-US" dirty="0">
                <a:solidFill>
                  <a:srgbClr val="C00000"/>
                </a:solidFill>
                <a:latin typeface="+mn-ea"/>
              </a:rPr>
              <a:t>、各种学长学姐的经验贴</a:t>
            </a:r>
            <a:endParaRPr lang="zh-CN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8862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8e850e61-f747-415e-965e-214fcb0a7cf3"/>
  <p:tag name="COMMONDATA" val="eyJoZGlkIjoiZDk4ZTg3YjFkNGQ1MjAwMGIwYzRiYzA4ZTYxMjc0Nm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00,&quot;width&quot;:144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1209</Words>
  <Application>Microsoft Office PowerPoint</Application>
  <PresentationFormat>宽屏</PresentationFormat>
  <Paragraphs>141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楷体</vt:lpstr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viper.yb</dc:creator>
  <cp:lastModifiedBy>高 二秀</cp:lastModifiedBy>
  <cp:revision>72</cp:revision>
  <cp:lastPrinted>2022-07-01T11:37:00Z</cp:lastPrinted>
  <dcterms:created xsi:type="dcterms:W3CDTF">2022-07-01T09:56:00Z</dcterms:created>
  <dcterms:modified xsi:type="dcterms:W3CDTF">2024-05-06T14:00:05Z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ED44B0DD712D4015A0846AB95BAB6A01_13</vt:lpwstr>
  </property>
  <property fmtid="{D5CDD505-2E9C-101B-9397-08002B2CF9AE}" pid="3" name="KSOProductBuildVer">
    <vt:lpwstr>2052-12.1.0.16388</vt:lpwstr>
  </property>
</Properties>
</file>